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6"/>
  </p:notesMasterIdLst>
  <p:sldIdLst>
    <p:sldId id="261" r:id="rId2"/>
    <p:sldId id="307" r:id="rId3"/>
    <p:sldId id="292" r:id="rId4"/>
    <p:sldId id="293" r:id="rId5"/>
    <p:sldId id="304" r:id="rId6"/>
    <p:sldId id="305" r:id="rId7"/>
    <p:sldId id="306" r:id="rId8"/>
    <p:sldId id="294" r:id="rId9"/>
    <p:sldId id="295" r:id="rId10"/>
    <p:sldId id="296" r:id="rId11"/>
    <p:sldId id="297" r:id="rId12"/>
    <p:sldId id="298" r:id="rId13"/>
    <p:sldId id="299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59" autoAdjust="0"/>
    <p:restoredTop sz="94660"/>
  </p:normalViewPr>
  <p:slideViewPr>
    <p:cSldViewPr snapToGrid="0">
      <p:cViewPr>
        <p:scale>
          <a:sx n="73" d="100"/>
          <a:sy n="73" d="100"/>
        </p:scale>
        <p:origin x="12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4 – </a:t>
            </a:r>
            <a:r>
              <a:rPr lang="en-US" dirty="0" smtClean="0"/>
              <a:t>Jan 29,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No P3: IA Presentation</a:t>
            </a:r>
          </a:p>
          <a:p>
            <a:r>
              <a:rPr lang="en-US" sz="2600" b="1" dirty="0" smtClean="0"/>
              <a:t>Objective</a:t>
            </a:r>
            <a:r>
              <a:rPr lang="en-US" sz="2600" b="1" dirty="0" smtClean="0"/>
              <a:t>:  </a:t>
            </a:r>
          </a:p>
          <a:p>
            <a:pPr lvl="1"/>
            <a:r>
              <a:rPr lang="en-US" sz="2200" b="1" dirty="0" err="1" smtClean="0"/>
              <a:t>Ch</a:t>
            </a:r>
            <a:r>
              <a:rPr lang="en-US" sz="2200" b="1" dirty="0" smtClean="0"/>
              <a:t> 11.3 Capacitance </a:t>
            </a:r>
          </a:p>
          <a:p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Assignment: p471 #22-34 </a:t>
            </a:r>
          </a:p>
          <a:p>
            <a:r>
              <a:rPr lang="en-US" sz="2200" b="1" dirty="0" smtClean="0"/>
              <a:t>Guest speaker About biological capacitance Friday Feb 5</a:t>
            </a:r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7973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Agenda</a:t>
            </a:r>
            <a:r>
              <a:rPr lang="en-US" sz="2600" b="1" dirty="0" smtClean="0"/>
              <a:t>:</a:t>
            </a:r>
          </a:p>
          <a:p>
            <a:pPr lvl="1"/>
            <a:r>
              <a:rPr lang="en-US" sz="2200" b="1" dirty="0" smtClean="0"/>
              <a:t>Homework Review</a:t>
            </a:r>
          </a:p>
          <a:p>
            <a:pPr lvl="1"/>
            <a:r>
              <a:rPr lang="en-US" sz="2200" b="1" dirty="0" smtClean="0"/>
              <a:t>What is a capacitor?</a:t>
            </a:r>
          </a:p>
          <a:p>
            <a:pPr lvl="1"/>
            <a:r>
              <a:rPr lang="en-US" sz="2200" b="1" dirty="0" smtClean="0"/>
              <a:t>Factors effecting capacitance</a:t>
            </a:r>
          </a:p>
          <a:p>
            <a:pPr lvl="1"/>
            <a:r>
              <a:rPr lang="en-US" sz="2200" b="1" dirty="0" smtClean="0"/>
              <a:t>Adding Capacitors</a:t>
            </a:r>
          </a:p>
          <a:p>
            <a:pPr lvl="1"/>
            <a:r>
              <a:rPr lang="en-US" sz="2200" b="1" dirty="0" smtClean="0"/>
              <a:t>Energy stored in a capacitor</a:t>
            </a:r>
          </a:p>
          <a:p>
            <a:pPr lvl="1"/>
            <a:r>
              <a:rPr lang="en-US" sz="2200" b="1" dirty="0" smtClean="0"/>
              <a:t>Charging a capacitor</a:t>
            </a:r>
          </a:p>
          <a:p>
            <a:pPr lvl="1"/>
            <a:r>
              <a:rPr lang="en-US" sz="2200" b="1" dirty="0" smtClean="0"/>
              <a:t>Discharging a capacitor</a:t>
            </a:r>
          </a:p>
          <a:p>
            <a:pPr lvl="1"/>
            <a:r>
              <a:rPr lang="en-US" sz="2200" b="1" dirty="0" smtClean="0"/>
              <a:t>Time constant and exponential decay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4954" y="5650469"/>
            <a:ext cx="442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out p230 #30-36 and </a:t>
            </a:r>
            <a:r>
              <a:rPr lang="en-US" dirty="0"/>
              <a:t>p226 #24,29</a:t>
            </a:r>
            <a:r>
              <a:rPr lang="en-US" dirty="0" smtClean="0"/>
              <a:t> for 2 Hmk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Discharging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The switch is now flipped to B and the capacitor discharges through the resistor R.</a:t>
            </a:r>
          </a:p>
          <a:p>
            <a:r>
              <a:rPr lang="en-US" sz="2000" b="1" dirty="0" smtClean="0"/>
              <a:t>The charge, </a:t>
            </a:r>
            <a:r>
              <a:rPr lang="en-US" sz="2000" b="1" dirty="0"/>
              <a:t>Q</a:t>
            </a:r>
            <a:r>
              <a:rPr lang="en-US" sz="2000" b="1" dirty="0" smtClean="0"/>
              <a:t>,  potential, V and current, </a:t>
            </a:r>
            <a:r>
              <a:rPr lang="en-US" sz="2000" b="1" dirty="0"/>
              <a:t>I</a:t>
            </a:r>
            <a:r>
              <a:rPr lang="en-US" sz="2000" b="1" dirty="0" smtClean="0"/>
              <a:t> on the capacitor all decrease exponentially at the same rate.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7" y="2307741"/>
            <a:ext cx="192405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07" t="30455" r="67788" b="32680"/>
          <a:stretch/>
        </p:blipFill>
        <p:spPr>
          <a:xfrm>
            <a:off x="1154954" y="4212741"/>
            <a:ext cx="2557221" cy="202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9364" t="46981" r="24311" b="15519"/>
          <a:stretch/>
        </p:blipFill>
        <p:spPr>
          <a:xfrm>
            <a:off x="8125288" y="4269783"/>
            <a:ext cx="2554330" cy="204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6" r="51185" b="4314"/>
          <a:stretch/>
        </p:blipFill>
        <p:spPr>
          <a:xfrm>
            <a:off x="4411180" y="4314986"/>
            <a:ext cx="2767481" cy="17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constant, </a:t>
            </a:r>
            <a:r>
              <a:rPr lang="en-US" b="1" dirty="0" smtClean="0">
                <a:sym typeface="Euclid Symbol" panose="05050102010706020507" pitchFamily="18" charset="2"/>
              </a:rPr>
              <a:t>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49" y="2796152"/>
            <a:ext cx="6680508" cy="371980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The </a:t>
            </a:r>
            <a:r>
              <a:rPr lang="en-US" sz="2000" b="1" u="sng" dirty="0" smtClean="0"/>
              <a:t>time constant, </a:t>
            </a:r>
            <a:r>
              <a:rPr lang="en-US" sz="2000" b="1" u="sng" dirty="0" smtClean="0">
                <a:sym typeface="Euclid Symbol" panose="05050102010706020507" pitchFamily="18" charset="2"/>
              </a:rPr>
              <a:t></a:t>
            </a:r>
            <a:r>
              <a:rPr lang="en-US" sz="2000" b="1" dirty="0" smtClean="0">
                <a:sym typeface="Euclid Symbol" panose="05050102010706020507" pitchFamily="18" charset="2"/>
              </a:rPr>
              <a:t>, </a:t>
            </a:r>
            <a:r>
              <a:rPr lang="en-US" sz="2000" b="1" dirty="0" smtClean="0"/>
              <a:t> is a time that reflects when the conditions have </a:t>
            </a:r>
            <a:r>
              <a:rPr lang="en-US" sz="2000" b="1" u="sng" dirty="0" smtClean="0"/>
              <a:t>dropped to 37% </a:t>
            </a:r>
            <a:r>
              <a:rPr lang="en-US" sz="2000" b="1" dirty="0" smtClean="0"/>
              <a:t>of their initial values. </a:t>
            </a:r>
            <a:r>
              <a:rPr lang="en-US" sz="2000" b="1" dirty="0" smtClean="0"/>
              <a:t>(seems arbitrary but falls out of math)</a:t>
            </a:r>
            <a:endParaRPr lang="en-US" sz="2000" b="1" dirty="0" smtClean="0"/>
          </a:p>
          <a:p>
            <a:r>
              <a:rPr lang="en-US" sz="3200" b="1" dirty="0" smtClean="0">
                <a:sym typeface="Euclid Symbol" panose="05050102010706020507" pitchFamily="18" charset="2"/>
              </a:rPr>
              <a:t> = RC </a:t>
            </a:r>
            <a:r>
              <a:rPr lang="en-US" sz="2000" b="1" dirty="0" smtClean="0">
                <a:sym typeface="Euclid Symbol" panose="05050102010706020507" pitchFamily="18" charset="2"/>
              </a:rPr>
              <a:t>and has the units of seconds. (Verify)</a:t>
            </a:r>
          </a:p>
          <a:p>
            <a:r>
              <a:rPr lang="en-US" sz="2000" b="1" dirty="0" smtClean="0">
                <a:sym typeface="Euclid Symbol" panose="05050102010706020507" pitchFamily="18" charset="2"/>
              </a:rPr>
              <a:t>The time constant is related to </a:t>
            </a:r>
            <a:r>
              <a:rPr lang="en-US" sz="2000" b="1" u="sng" dirty="0" smtClean="0">
                <a:sym typeface="Euclid Symbol" panose="05050102010706020507" pitchFamily="18" charset="2"/>
              </a:rPr>
              <a:t>the half-life </a:t>
            </a:r>
            <a:r>
              <a:rPr lang="en-US" sz="2000" b="1" dirty="0" smtClean="0">
                <a:sym typeface="Euclid Symbol" panose="05050102010706020507" pitchFamily="18" charset="2"/>
              </a:rPr>
              <a:t>of the decay, the </a:t>
            </a:r>
            <a:r>
              <a:rPr lang="en-US" sz="2000" b="1" u="sng" dirty="0" smtClean="0">
                <a:sym typeface="Euclid Symbol" panose="05050102010706020507" pitchFamily="18" charset="2"/>
              </a:rPr>
              <a:t>time needed for half to decay</a:t>
            </a:r>
          </a:p>
          <a:p>
            <a:r>
              <a:rPr lang="en-US" sz="2000" b="1" dirty="0" smtClean="0">
                <a:sym typeface="Euclid Symbol" panose="05050102010706020507" pitchFamily="18" charset="2"/>
              </a:rPr>
              <a:t> </a:t>
            </a:r>
          </a:p>
          <a:p>
            <a:pPr lvl="6"/>
            <a:r>
              <a:rPr lang="en-US" sz="2000" b="1" dirty="0" smtClean="0">
                <a:sym typeface="Euclid Symbol" panose="05050102010706020507" pitchFamily="18" charset="2"/>
              </a:rPr>
              <a:t>Not in Data Packet</a:t>
            </a:r>
            <a:endParaRPr lang="en-US" sz="2000" b="1" dirty="0">
              <a:sym typeface="Euclid Symbol" panose="05050102010706020507" pitchFamily="18" charset="2"/>
            </a:endParaRPr>
          </a:p>
          <a:p>
            <a:r>
              <a:rPr lang="en-US" sz="2000" b="1" dirty="0" smtClean="0">
                <a:sym typeface="Euclid Symbol" panose="05050102010706020507" pitchFamily="18" charset="2"/>
              </a:rPr>
              <a:t>After three </a:t>
            </a:r>
            <a:r>
              <a:rPr lang="en-US" sz="2600" b="1" dirty="0" smtClean="0">
                <a:sym typeface="Euclid Symbol" panose="05050102010706020507" pitchFamily="18" charset="2"/>
              </a:rPr>
              <a:t></a:t>
            </a:r>
            <a:r>
              <a:rPr lang="en-US" sz="2000" b="1" dirty="0" smtClean="0">
                <a:sym typeface="Euclid Symbol" panose="05050102010706020507" pitchFamily="18" charset="2"/>
              </a:rPr>
              <a:t>, the capacitor is mostly discharged.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06" r="51185" b="4314"/>
          <a:stretch/>
        </p:blipFill>
        <p:spPr>
          <a:xfrm>
            <a:off x="7371357" y="2796152"/>
            <a:ext cx="4360861" cy="2686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03364" y="4926821"/>
                <a:ext cx="1300869" cy="8778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skw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364" y="4926821"/>
                <a:ext cx="1300869" cy="877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9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decay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90" y="2162066"/>
            <a:ext cx="9538138" cy="389029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Current, potential and charge all decay exponentially in the same way. </a:t>
            </a:r>
          </a:p>
          <a:p>
            <a:r>
              <a:rPr lang="en-US" sz="2400" b="1" dirty="0" smtClean="0"/>
              <a:t>Each of these equations allow the quantity to be calculated at any given time after the capacitor begins to discharge. </a:t>
            </a:r>
          </a:p>
          <a:p>
            <a:r>
              <a:rPr lang="en-US" sz="2400" b="1" dirty="0" smtClean="0"/>
              <a:t>NOTE: they </a:t>
            </a:r>
            <a:r>
              <a:rPr lang="en-US" sz="2400" b="1" u="sng" dirty="0" smtClean="0"/>
              <a:t>apply ONLY to discharge</a:t>
            </a:r>
            <a:r>
              <a:rPr lang="en-US" sz="2400" b="1" dirty="0" smtClean="0"/>
              <a:t>, not charging.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nitial charge = CV for the charged capacitor.</a:t>
            </a:r>
          </a:p>
          <a:p>
            <a:r>
              <a:rPr lang="en-US" sz="2400" b="1" dirty="0" smtClean="0"/>
              <a:t>Initial current = V/R  or   Q/</a:t>
            </a:r>
            <a:r>
              <a:rPr lang="en-US" sz="2400" b="1" dirty="0" smtClean="0">
                <a:sym typeface="Euclid Symbol" panose="05050102010706020507" pitchFamily="18" charset="2"/>
              </a:rPr>
              <a:t>  (Show how equal)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Initial potential = potential for the charged capacitor.</a:t>
            </a:r>
          </a:p>
          <a:p>
            <a:r>
              <a:rPr lang="en-US" sz="2400" b="1" dirty="0" smtClean="0">
                <a:sym typeface="Euclid Symbol" panose="05050102010706020507" pitchFamily="18" charset="2"/>
              </a:rPr>
              <a:t>When </a:t>
            </a:r>
            <a:r>
              <a:rPr lang="en-US" sz="2400" b="1" dirty="0" smtClean="0">
                <a:sym typeface="Euclid Symbol" panose="05050102010706020507" pitchFamily="18" charset="2"/>
              </a:rPr>
              <a:t>solving these equations </a:t>
            </a:r>
            <a:r>
              <a:rPr lang="en-US" sz="2400" b="1" i="1" dirty="0" smtClean="0">
                <a:sym typeface="Euclid Symbol" panose="05050102010706020507" pitchFamily="18" charset="2"/>
              </a:rPr>
              <a:t>e</a:t>
            </a:r>
            <a:r>
              <a:rPr lang="en-US" sz="2400" b="1" baseline="30000" dirty="0" smtClean="0">
                <a:sym typeface="Euclid Symbol" panose="05050102010706020507" pitchFamily="18" charset="2"/>
              </a:rPr>
              <a:t>x</a:t>
            </a:r>
            <a:r>
              <a:rPr lang="en-US" sz="2400" b="1" dirty="0" smtClean="0">
                <a:sym typeface="Euclid Symbol" panose="05050102010706020507" pitchFamily="18" charset="2"/>
              </a:rPr>
              <a:t> </a:t>
            </a:r>
            <a:r>
              <a:rPr lang="en-US" sz="2400" b="1" dirty="0" smtClean="0">
                <a:sym typeface="Euclid Symbol" panose="05050102010706020507" pitchFamily="18" charset="2"/>
              </a:rPr>
              <a:t>and ln x are inverse operations.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60" t="62871" r="50278" b="19968"/>
          <a:stretch/>
        </p:blipFill>
        <p:spPr>
          <a:xfrm>
            <a:off x="9635961" y="2770976"/>
            <a:ext cx="2569102" cy="30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A 45 </a:t>
            </a:r>
            <a:r>
              <a:rPr lang="el-GR" sz="2400" b="1" dirty="0" smtClean="0"/>
              <a:t>μ</a:t>
            </a:r>
            <a:r>
              <a:rPr lang="en-US" sz="2400" b="1" dirty="0" smtClean="0"/>
              <a:t>F capacitor is charged using a 12 V battery. The battery is disconnected and the capacitor is connected to a 32k</a:t>
            </a:r>
            <a:r>
              <a:rPr lang="en-US" sz="2400" b="1" dirty="0" smtClean="0">
                <a:sym typeface="Euclid Symbol" panose="05050102010706020507" pitchFamily="18" charset="2"/>
              </a:rPr>
              <a:t> resistor through which it discharges. Determine the current, potential and charge for the capacitor after 1.00 second.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31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50892" cy="3416300"/>
          </a:xfrm>
        </p:spPr>
        <p:txBody>
          <a:bodyPr>
            <a:normAutofit/>
          </a:bodyPr>
          <a:lstStyle/>
          <a:p>
            <a:pPr lvl="1"/>
            <a:r>
              <a:rPr lang="en-US" sz="2200" b="1" dirty="0" smtClean="0"/>
              <a:t>Exit Slip – Solve a circuit where a 30 </a:t>
            </a:r>
            <a:r>
              <a:rPr lang="el-GR" sz="2200" b="1" dirty="0" smtClean="0"/>
              <a:t>μ</a:t>
            </a:r>
            <a:r>
              <a:rPr lang="en-US" sz="2200" b="1" dirty="0" smtClean="0"/>
              <a:t>F capacitor is connected in series to a 50 </a:t>
            </a:r>
            <a:r>
              <a:rPr lang="el-GR" sz="2200" b="1" dirty="0"/>
              <a:t>μ</a:t>
            </a:r>
            <a:r>
              <a:rPr lang="en-US" sz="2200" b="1" dirty="0" smtClean="0"/>
              <a:t>F capacitor and a 12 V battery. Find the charge, potential and capacitance for each element of the circuit and the circuit as a whole.</a:t>
            </a:r>
          </a:p>
          <a:p>
            <a:pPr lvl="1"/>
            <a:r>
              <a:rPr lang="en-US" sz="2000" b="1" dirty="0" smtClean="0"/>
              <a:t>What’s due? (homework for a homework check next class) </a:t>
            </a:r>
          </a:p>
          <a:p>
            <a:pPr lvl="2"/>
            <a:r>
              <a:rPr lang="en-US" sz="1900" b="1" dirty="0" smtClean="0"/>
              <a:t>p471 </a:t>
            </a:r>
            <a:r>
              <a:rPr lang="en-US" sz="1900" b="1" dirty="0"/>
              <a:t>#22-33 </a:t>
            </a:r>
            <a:endParaRPr lang="en-US" sz="1900" b="1" dirty="0" smtClean="0"/>
          </a:p>
          <a:p>
            <a:pPr lvl="1"/>
            <a:r>
              <a:rPr lang="en-US" sz="2200" b="1" dirty="0" smtClean="0"/>
              <a:t>What’s next? (What to read to prepare for the next class)</a:t>
            </a:r>
          </a:p>
          <a:p>
            <a:pPr lvl="2"/>
            <a:r>
              <a:rPr lang="en-US" sz="1800" b="1" dirty="0" smtClean="0"/>
              <a:t>Read 11.3 p457-473 about Capacitors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90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317" t="58422" r="32173" b="28231"/>
          <a:stretch/>
        </p:blipFill>
        <p:spPr>
          <a:xfrm>
            <a:off x="7551683" y="3006400"/>
            <a:ext cx="4174690" cy="17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644" y="2367017"/>
            <a:ext cx="7594908" cy="357658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u="sng" dirty="0" smtClean="0"/>
              <a:t>capacitor</a:t>
            </a:r>
            <a:r>
              <a:rPr lang="en-US" sz="2400" b="1" dirty="0" smtClean="0"/>
              <a:t> can be formed by </a:t>
            </a:r>
            <a:r>
              <a:rPr lang="en-US" sz="2400" b="1" u="sng" dirty="0" smtClean="0"/>
              <a:t>any two conductors separated by a distance</a:t>
            </a:r>
            <a:r>
              <a:rPr lang="en-US" sz="2400" b="1" dirty="0" smtClean="0"/>
              <a:t>.  </a:t>
            </a:r>
          </a:p>
          <a:p>
            <a:r>
              <a:rPr lang="en-US" sz="2400" b="1" dirty="0" smtClean="0"/>
              <a:t>Capacitors are </a:t>
            </a:r>
            <a:r>
              <a:rPr lang="en-US" sz="2400" b="1" u="sng" dirty="0" smtClean="0"/>
              <a:t>used to </a:t>
            </a:r>
            <a:r>
              <a:rPr lang="en-US" sz="2400" b="1" u="sng" dirty="0" err="1" smtClean="0"/>
              <a:t>storecharge</a:t>
            </a:r>
            <a:r>
              <a:rPr lang="en-US" sz="2400" b="1" u="sng" dirty="0" smtClean="0"/>
              <a:t> and electrical energy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In practice, capacitors are </a:t>
            </a:r>
            <a:r>
              <a:rPr lang="en-US" sz="2400" b="1" u="sng" dirty="0" smtClean="0"/>
              <a:t>two identical rectangular parallel plates with an area, A, separated by a distance d with a vacuum between the plates.</a:t>
            </a:r>
          </a:p>
          <a:p>
            <a:r>
              <a:rPr lang="en-US" sz="2400" b="1" dirty="0" smtClean="0"/>
              <a:t>If another </a:t>
            </a:r>
            <a:r>
              <a:rPr lang="en-US" sz="2400" b="1" u="sng" dirty="0" smtClean="0"/>
              <a:t>substance is placed between </a:t>
            </a:r>
            <a:r>
              <a:rPr lang="en-US" sz="2400" b="1" dirty="0" smtClean="0"/>
              <a:t>the plates it is called a </a:t>
            </a:r>
            <a:r>
              <a:rPr lang="en-US" sz="2400" b="1" u="sng" dirty="0" smtClean="0"/>
              <a:t>dielectric material</a:t>
            </a:r>
            <a:r>
              <a:rPr lang="en-US" sz="2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6664743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Capacitors are described by their </a:t>
            </a:r>
            <a:r>
              <a:rPr lang="en-US" sz="2400" b="1" u="sng" dirty="0" smtClean="0"/>
              <a:t>capacitance: C </a:t>
            </a:r>
          </a:p>
          <a:p>
            <a:r>
              <a:rPr lang="en-US" sz="2400" b="1" dirty="0" smtClean="0"/>
              <a:t>Unit: Farad, F		1 F = 1 C/V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The first equation is in the Data packet.</a:t>
            </a:r>
          </a:p>
          <a:p>
            <a:r>
              <a:rPr lang="en-US" sz="2400" b="1" dirty="0" smtClean="0"/>
              <a:t>The second is easier to remember, Quality = Curriculum Vitae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38905" y="3344478"/>
                <a:ext cx="1527563" cy="14176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𝐶𝑉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905" y="3344478"/>
                <a:ext cx="1527563" cy="14176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7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capacitance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7299" y="2067473"/>
                <a:ext cx="10592761" cy="34163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The capacitance of a capacitor can be calculated with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en-US" sz="3600" b="1" dirty="0" smtClean="0"/>
              </a:p>
              <a:p>
                <a:r>
                  <a:rPr lang="en-US" sz="2400" b="1" dirty="0" smtClean="0"/>
                  <a:t>Where C is the capacitance, 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 is the permittivity of a vacuum = 8.85 x 10</a:t>
                </a:r>
                <a:r>
                  <a:rPr lang="en-US" sz="2400" b="1" baseline="30000" dirty="0" smtClean="0">
                    <a:sym typeface="Euclid Symbol" panose="05050102010706020507" pitchFamily="18" charset="2"/>
                  </a:rPr>
                  <a:t>-12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 F/m, </a:t>
                </a:r>
                <a:r>
                  <a:rPr lang="en-US" sz="2400" b="1" i="1" dirty="0" smtClean="0">
                    <a:sym typeface="Euclid Symbol" panose="05050102010706020507" pitchFamily="18" charset="2"/>
                  </a:rPr>
                  <a:t>A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 is the area of the plates and </a:t>
                </a:r>
                <a:r>
                  <a:rPr lang="en-US" sz="2400" b="1" i="1" dirty="0" smtClean="0">
                    <a:sym typeface="Euclid Symbol" panose="05050102010706020507" pitchFamily="18" charset="2"/>
                  </a:rPr>
                  <a:t>d</a:t>
                </a:r>
                <a:r>
                  <a:rPr lang="en-US" sz="2400" b="1" dirty="0" smtClean="0">
                    <a:sym typeface="Euclid Symbol" panose="05050102010706020507" pitchFamily="18" charset="2"/>
                  </a:rPr>
                  <a:t> is the separation of the plates. </a:t>
                </a:r>
              </a:p>
              <a:p>
                <a:r>
                  <a:rPr lang="en-US" sz="2400" b="1" dirty="0" smtClean="0">
                    <a:sym typeface="Euclid Symbol" panose="05050102010706020507" pitchFamily="18" charset="2"/>
                  </a:rPr>
                  <a:t>A higher C can be obtained with larger plate areas, smaller separation of plates, and the introduction of a dielectric material.  for all substances in greater than  for a vacuum.</a:t>
                </a:r>
              </a:p>
              <a:p>
                <a:r>
                  <a:rPr lang="en-US" sz="2400" b="1" dirty="0" smtClean="0">
                    <a:sym typeface="Euclid Symbol" panose="05050102010706020507" pitchFamily="18" charset="2"/>
                  </a:rPr>
                  <a:t>Recall about parallel plates: V = Ed with a uniform electric field present between the two plates when a potential V is applied.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7299" y="2067473"/>
                <a:ext cx="10592761" cy="3416300"/>
              </a:xfrm>
              <a:blipFill>
                <a:blip r:embed="rId2"/>
                <a:stretch>
                  <a:fillRect l="-461" r="-345" b="-26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4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817846" cy="34163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b="1" dirty="0" smtClean="0"/>
                  <a:t>Consider a parallel plate capacitor with the area for each plate of 0.060 m</a:t>
                </a:r>
                <a:r>
                  <a:rPr lang="en-US" sz="2800" b="1" baseline="30000" dirty="0" smtClean="0"/>
                  <a:t>2</a:t>
                </a:r>
                <a:r>
                  <a:rPr lang="en-US" sz="2800" b="1" dirty="0" smtClean="0"/>
                  <a:t> separated 3.00 mm by a vacuum. </a:t>
                </a:r>
                <a:r>
                  <a:rPr lang="en-US" sz="2800" b="1" dirty="0"/>
                  <a:t>Calculate the charge on one plate of </a:t>
                </a:r>
                <a:r>
                  <a:rPr lang="en-US" sz="2800" b="1" dirty="0" smtClean="0"/>
                  <a:t>the capacitor when it is connected to a 24 V potential.</a:t>
                </a:r>
              </a:p>
              <a:p>
                <a:endParaRPr lang="en-US" sz="2800" b="1" dirty="0"/>
              </a:p>
              <a:p>
                <a:r>
                  <a:rPr lang="en-US" sz="2800" b="1" dirty="0" smtClean="0"/>
                  <a:t>You may be sensing an very rough analogy between resistance and capacitance. R= </a:t>
                </a:r>
                <a:r>
                  <a:rPr lang="en-US" sz="2800" b="1" dirty="0" smtClean="0">
                    <a:sym typeface="Euclid Symbol" panose="05050102010706020507" pitchFamily="18" charset="2"/>
                  </a:rPr>
                  <a:t>L/A vs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800" b="1" dirty="0" smtClean="0">
                    <a:sym typeface="Euclid Symbol" panose="05050102010706020507" pitchFamily="18" charset="2"/>
                  </a:rPr>
                  <a:t>   and       V= IR vs Q=CV….there will be more similarities/differences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817846" cy="3416300"/>
              </a:xfrm>
              <a:blipFill>
                <a:blip r:embed="rId2"/>
                <a:stretch>
                  <a:fillRect l="-621" t="-2674" r="-1428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 in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830" y="2335486"/>
            <a:ext cx="8146701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Just like resistors in parallel, the </a:t>
            </a:r>
            <a:r>
              <a:rPr lang="en-US" sz="2400" b="1" u="sng" dirty="0" smtClean="0"/>
              <a:t>potential</a:t>
            </a:r>
            <a:r>
              <a:rPr lang="en-US" sz="2400" b="1" dirty="0" smtClean="0"/>
              <a:t> for each element </a:t>
            </a:r>
            <a:r>
              <a:rPr lang="en-US" sz="2400" b="1" u="sng" dirty="0" smtClean="0"/>
              <a:t>is the same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The </a:t>
            </a:r>
            <a:r>
              <a:rPr lang="en-US" sz="2400" b="1" u="sng" dirty="0" smtClean="0"/>
              <a:t>charge</a:t>
            </a:r>
            <a:r>
              <a:rPr lang="en-US" sz="2400" b="1" dirty="0" smtClean="0"/>
              <a:t> on each capacitor in parallel </a:t>
            </a:r>
            <a:r>
              <a:rPr lang="en-US" sz="2400" b="1" u="sng" dirty="0" smtClean="0"/>
              <a:t>adds.</a:t>
            </a:r>
          </a:p>
          <a:p>
            <a:r>
              <a:rPr lang="en-US" sz="2400" b="1" dirty="0" smtClean="0"/>
              <a:t>Q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 = Q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+Q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 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V +C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V = (C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+ 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V = C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 V</a:t>
            </a:r>
          </a:p>
          <a:p>
            <a:r>
              <a:rPr lang="en-US" sz="2400" b="1" dirty="0" smtClean="0"/>
              <a:t>For </a:t>
            </a:r>
            <a:r>
              <a:rPr lang="en-US" sz="2400" b="1" u="sng" dirty="0" smtClean="0"/>
              <a:t>capacitors in parallel, just add</a:t>
            </a:r>
            <a:r>
              <a:rPr lang="en-US" sz="2400" b="1" dirty="0" smtClean="0"/>
              <a:t>: C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 = 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+</a:t>
            </a:r>
            <a:r>
              <a:rPr lang="en-US" sz="2400" b="1" baseline="-25000" dirty="0"/>
              <a:t> 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</a:p>
          <a:p>
            <a:r>
              <a:rPr lang="en-US" sz="2400" b="1" dirty="0" smtClean="0"/>
              <a:t>Notice this is backward from the way resistors are added.</a:t>
            </a:r>
          </a:p>
          <a:p>
            <a:r>
              <a:rPr lang="en-US" sz="2400" b="1" dirty="0" smtClean="0"/>
              <a:t>You can solve circuits with capacitors in them using a Q=</a:t>
            </a:r>
            <a:r>
              <a:rPr lang="en-US" sz="2400" b="1" dirty="0" err="1" smtClean="0"/>
              <a:t>CxV</a:t>
            </a:r>
            <a:r>
              <a:rPr lang="en-US" sz="2400" b="1" dirty="0" smtClean="0"/>
              <a:t> table just like we used V=</a:t>
            </a:r>
            <a:r>
              <a:rPr lang="en-US" sz="2400" b="1" dirty="0" err="1" smtClean="0"/>
              <a:t>IxR</a:t>
            </a:r>
            <a:r>
              <a:rPr lang="en-US" sz="2400" b="1" dirty="0" smtClean="0"/>
              <a:t> tables.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747" t="21133" r="26574" b="44757"/>
          <a:stretch/>
        </p:blipFill>
        <p:spPr>
          <a:xfrm>
            <a:off x="8942522" y="2603500"/>
            <a:ext cx="2820692" cy="24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 in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994" y="2248812"/>
            <a:ext cx="8655267" cy="34163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For capacitors in series </a:t>
            </a:r>
            <a:r>
              <a:rPr lang="en-US" sz="2400" b="1" u="sng" dirty="0" smtClean="0"/>
              <a:t>charge</a:t>
            </a:r>
            <a:r>
              <a:rPr lang="en-US" sz="2400" b="1" dirty="0" smtClean="0"/>
              <a:t> for each element </a:t>
            </a:r>
            <a:r>
              <a:rPr lang="en-US" sz="2400" b="1" u="sng" dirty="0" smtClean="0"/>
              <a:t>is the same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The </a:t>
            </a:r>
            <a:r>
              <a:rPr lang="en-US" sz="2400" b="1" u="sng" dirty="0" smtClean="0"/>
              <a:t>potential</a:t>
            </a:r>
            <a:r>
              <a:rPr lang="en-US" sz="2400" b="1" dirty="0" smtClean="0"/>
              <a:t> on each capacitor in series </a:t>
            </a:r>
            <a:r>
              <a:rPr lang="en-US" sz="2400" b="1" u="sng" dirty="0" smtClean="0"/>
              <a:t>adds.</a:t>
            </a:r>
          </a:p>
          <a:p>
            <a:r>
              <a:rPr lang="en-US" sz="2400" b="1" dirty="0" smtClean="0"/>
              <a:t>V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 =V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+ V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Q/C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+Q/C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(1/C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+ 1/C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V = Q/C</a:t>
            </a:r>
            <a:r>
              <a:rPr lang="en-US" sz="2400" b="1" baseline="-25000" dirty="0" smtClean="0"/>
              <a:t>T</a:t>
            </a:r>
            <a:endParaRPr lang="en-US" sz="2400" b="1" dirty="0" smtClean="0"/>
          </a:p>
          <a:p>
            <a:r>
              <a:rPr lang="en-US" sz="2400" b="1" dirty="0" smtClean="0"/>
              <a:t>For </a:t>
            </a:r>
            <a:r>
              <a:rPr lang="en-US" sz="2400" b="1" u="sng" dirty="0" smtClean="0"/>
              <a:t>capacitors in series, reciprocals add</a:t>
            </a:r>
            <a:r>
              <a:rPr lang="en-US" sz="2400" b="1" dirty="0" smtClean="0"/>
              <a:t>:                    1/C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 = 1/C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+</a:t>
            </a:r>
            <a:r>
              <a:rPr lang="en-US" sz="2400" b="1" baseline="-25000" dirty="0"/>
              <a:t> 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1/C</a:t>
            </a:r>
            <a:r>
              <a:rPr lang="en-US" sz="2400" b="1" baseline="-25000" dirty="0" smtClean="0"/>
              <a:t>2</a:t>
            </a:r>
          </a:p>
          <a:p>
            <a:r>
              <a:rPr lang="en-US" sz="2400" b="1" dirty="0" smtClean="0"/>
              <a:t>This is also backward from the way resistors are added.</a:t>
            </a:r>
          </a:p>
          <a:p>
            <a:r>
              <a:rPr lang="en-US" sz="2400" b="1" dirty="0" smtClean="0"/>
              <a:t>We won’t look at very complicated circuits with capacitors. Just these two basic kinds.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74" t="17531" r="71124" b="59453"/>
          <a:stretch/>
        </p:blipFill>
        <p:spPr>
          <a:xfrm>
            <a:off x="8992758" y="3241283"/>
            <a:ext cx="2758699" cy="168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stored in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7500314" cy="3797300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The </a:t>
            </a:r>
            <a:r>
              <a:rPr lang="en-US" sz="2600" b="1" u="sng" dirty="0" smtClean="0"/>
              <a:t>purpose of a capacitor is to store electrical energy</a:t>
            </a:r>
            <a:r>
              <a:rPr lang="en-US" sz="2600" b="1" dirty="0" smtClean="0"/>
              <a:t>. So how much energy does it store??</a:t>
            </a:r>
          </a:p>
          <a:p>
            <a:r>
              <a:rPr lang="en-US" sz="2600" b="1" dirty="0" smtClean="0"/>
              <a:t>For a graph of V vs Q for a capacitor is a straight line.</a:t>
            </a:r>
          </a:p>
          <a:p>
            <a:r>
              <a:rPr lang="en-US" sz="2600" b="1" dirty="0" smtClean="0"/>
              <a:t>The slope of the line is 1/C.</a:t>
            </a:r>
            <a:r>
              <a:rPr lang="en-US" sz="2600" b="1" dirty="0"/>
              <a:t> </a:t>
            </a:r>
            <a:endParaRPr lang="en-US" sz="2600" b="1" dirty="0" smtClean="0"/>
          </a:p>
          <a:p>
            <a:r>
              <a:rPr lang="en-US" sz="2600" b="1" dirty="0" smtClean="0"/>
              <a:t>Recall </a:t>
            </a:r>
            <a:r>
              <a:rPr lang="en-US" sz="2600" b="1" dirty="0"/>
              <a:t>W = q</a:t>
            </a:r>
            <a:r>
              <a:rPr lang="en-US" sz="2600" b="1" dirty="0">
                <a:sym typeface="Euclid Symbol" panose="05050102010706020507" pitchFamily="18" charset="2"/>
              </a:rPr>
              <a:t></a:t>
            </a:r>
            <a:r>
              <a:rPr lang="en-US" sz="2600" b="1" dirty="0"/>
              <a:t>V </a:t>
            </a:r>
            <a:endParaRPr lang="en-US" sz="2600" b="1" dirty="0" smtClean="0"/>
          </a:p>
          <a:p>
            <a:r>
              <a:rPr lang="en-US" sz="2600" b="1" dirty="0" smtClean="0"/>
              <a:t>The area under the curve is the energy stored in the capacitor.   E = ½ QV		Q = CV</a:t>
            </a:r>
          </a:p>
          <a:p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82" t="21769" r="67550" b="45813"/>
          <a:stretch/>
        </p:blipFill>
        <p:spPr>
          <a:xfrm>
            <a:off x="8654747" y="2603501"/>
            <a:ext cx="3046474" cy="2138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53566" y="5289998"/>
                <a:ext cx="191667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66" y="5289998"/>
                <a:ext cx="1916679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7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Consider a circuit that connects a capacitor to an electromotive force. Ex: when the switch is placed to A in this circuit.</a:t>
            </a:r>
          </a:p>
          <a:p>
            <a:r>
              <a:rPr lang="en-US" sz="2000" b="1" dirty="0" smtClean="0"/>
              <a:t>Charges, Q, will build up on the capacitor until the potential, V, across the capacitor is equal to the potential of the battery. </a:t>
            </a:r>
          </a:p>
          <a:p>
            <a:r>
              <a:rPr lang="en-US" sz="2000" b="1" dirty="0" smtClean="0"/>
              <a:t>Current, I, starts out at V/r,  but decreases to zero.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58" t="61599" r="58378" b="5350"/>
          <a:stretch/>
        </p:blipFill>
        <p:spPr>
          <a:xfrm>
            <a:off x="650928" y="4432515"/>
            <a:ext cx="3766088" cy="1883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174" t="25159" r="25264" b="39884"/>
          <a:stretch/>
        </p:blipFill>
        <p:spPr>
          <a:xfrm>
            <a:off x="4417016" y="4432515"/>
            <a:ext cx="2806792" cy="2076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9007" t="43591" r="24311" b="17850"/>
          <a:stretch/>
        </p:blipFill>
        <p:spPr>
          <a:xfrm>
            <a:off x="7856397" y="4212741"/>
            <a:ext cx="2938231" cy="23873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16367" y="2307741"/>
            <a:ext cx="1924050" cy="1905000"/>
            <a:chOff x="9916367" y="2307741"/>
            <a:chExt cx="1924050" cy="1905000"/>
          </a:xfrm>
        </p:grpSpPr>
        <p:grpSp>
          <p:nvGrpSpPr>
            <p:cNvPr id="14" name="Group 13"/>
            <p:cNvGrpSpPr/>
            <p:nvPr/>
          </p:nvGrpSpPr>
          <p:grpSpPr>
            <a:xfrm>
              <a:off x="9916367" y="2307741"/>
              <a:ext cx="1924050" cy="1905000"/>
              <a:chOff x="9916367" y="2307741"/>
              <a:chExt cx="1924050" cy="1905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6367" y="2307741"/>
                <a:ext cx="1924050" cy="19050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0294882" y="3263462"/>
                <a:ext cx="204952" cy="1576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10294882" y="3137340"/>
              <a:ext cx="182880" cy="1387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4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34894</TotalTime>
  <Words>897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Euclid Symbol</vt:lpstr>
      <vt:lpstr>Wingdings 3</vt:lpstr>
      <vt:lpstr>Ion Boardroom</vt:lpstr>
      <vt:lpstr>Physics 4 – Jan 29, 2019</vt:lpstr>
      <vt:lpstr>Capacitors</vt:lpstr>
      <vt:lpstr>Capacitance</vt:lpstr>
      <vt:lpstr>Factors affecting capacitance</vt:lpstr>
      <vt:lpstr>Sample problem</vt:lpstr>
      <vt:lpstr>Capacitors in Parallel</vt:lpstr>
      <vt:lpstr>Capacitors in Series</vt:lpstr>
      <vt:lpstr>Energy stored in Capacitors</vt:lpstr>
      <vt:lpstr>Charging Capacitors</vt:lpstr>
      <vt:lpstr>Discharging capacitors</vt:lpstr>
      <vt:lpstr>Time constant, </vt:lpstr>
      <vt:lpstr>Exponential decay </vt:lpstr>
      <vt:lpstr>Sample problem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514</cp:revision>
  <dcterms:created xsi:type="dcterms:W3CDTF">2015-08-11T02:33:52Z</dcterms:created>
  <dcterms:modified xsi:type="dcterms:W3CDTF">2019-01-30T23:03:15Z</dcterms:modified>
</cp:coreProperties>
</file>